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87" r:id="rId4"/>
    <p:sldId id="292" r:id="rId5"/>
    <p:sldId id="295" r:id="rId6"/>
    <p:sldId id="283" r:id="rId7"/>
    <p:sldId id="294" r:id="rId8"/>
    <p:sldId id="288" r:id="rId9"/>
    <p:sldId id="298" r:id="rId10"/>
    <p:sldId id="299" r:id="rId11"/>
    <p:sldId id="296" r:id="rId12"/>
    <p:sldId id="289" r:id="rId13"/>
    <p:sldId id="290" r:id="rId14"/>
    <p:sldId id="293" r:id="rId15"/>
    <p:sldId id="300" r:id="rId16"/>
    <p:sldId id="301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02E8942-047B-48AA-885E-C06C00D29205}">
          <p14:sldIdLst>
            <p14:sldId id="256"/>
            <p14:sldId id="257"/>
            <p14:sldId id="287"/>
            <p14:sldId id="292"/>
            <p14:sldId id="295"/>
            <p14:sldId id="283"/>
            <p14:sldId id="294"/>
            <p14:sldId id="288"/>
            <p14:sldId id="298"/>
            <p14:sldId id="299"/>
            <p14:sldId id="296"/>
            <p14:sldId id="289"/>
            <p14:sldId id="290"/>
            <p14:sldId id="293"/>
            <p14:sldId id="300"/>
            <p14:sldId id="301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0" autoAdjust="0"/>
    <p:restoredTop sz="94713" autoAdjust="0"/>
  </p:normalViewPr>
  <p:slideViewPr>
    <p:cSldViewPr>
      <p:cViewPr>
        <p:scale>
          <a:sx n="118" d="100"/>
          <a:sy n="118" d="100"/>
        </p:scale>
        <p:origin x="-1686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B8370-2563-4F27-A05D-E83AF2642D24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B07FE-A90F-439B-A19A-7151D4C751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812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03B-E7CB-4B93-B02B-E05D820C2AD8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D56C-E357-4A04-8149-2EEA1460A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03B-E7CB-4B93-B02B-E05D820C2AD8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D56C-E357-4A04-8149-2EEA1460A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03B-E7CB-4B93-B02B-E05D820C2AD8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D56C-E357-4A04-8149-2EEA1460A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03B-E7CB-4B93-B02B-E05D820C2AD8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D56C-E357-4A04-8149-2EEA1460A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03B-E7CB-4B93-B02B-E05D820C2AD8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D56C-E357-4A04-8149-2EEA1460A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03B-E7CB-4B93-B02B-E05D820C2AD8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D56C-E357-4A04-8149-2EEA1460A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03B-E7CB-4B93-B02B-E05D820C2AD8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D56C-E357-4A04-8149-2EEA1460A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03B-E7CB-4B93-B02B-E05D820C2AD8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D56C-E357-4A04-8149-2EEA1460A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03B-E7CB-4B93-B02B-E05D820C2AD8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D56C-E357-4A04-8149-2EEA1460A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03B-E7CB-4B93-B02B-E05D820C2AD8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D56C-E357-4A04-8149-2EEA1460A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803B-E7CB-4B93-B02B-E05D820C2AD8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D56C-E357-4A04-8149-2EEA1460A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4803B-E7CB-4B93-B02B-E05D820C2AD8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9D56C-E357-4A04-8149-2EEA1460A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vartplata.pro/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www.infocraft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&#1082;&#1074;&#1072;&#1088;&#1090;&#1087;&#1083;&#1072;&#1090;&#1072;.&#1088;&#1092;/" TargetMode="External"/><Relationship Id="rId5" Type="http://schemas.openxmlformats.org/officeDocument/2006/relationships/hyperlink" Target="http://www.gkh365.ru/" TargetMode="External"/><Relationship Id="rId4" Type="http://schemas.openxmlformats.org/officeDocument/2006/relationships/hyperlink" Target="http://www.gkhsoft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m.gosuslugi.ru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ileserver\Swap\Для Светы\картинки_для_Светы\infocraft--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142851"/>
            <a:ext cx="1406407" cy="1184343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000100" y="1643050"/>
            <a:ext cx="73581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B0F0"/>
                </a:solidFill>
              </a:rPr>
              <a:t>ИНФОКРАФТ: </a:t>
            </a:r>
          </a:p>
          <a:p>
            <a:pPr algn="ctr"/>
            <a:endParaRPr lang="ru-RU" sz="2400" b="1" dirty="0" smtClean="0">
              <a:solidFill>
                <a:srgbClr val="00B0F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B0F0"/>
                </a:solidFill>
              </a:rPr>
              <a:t>Взаимодействие </a:t>
            </a:r>
            <a:r>
              <a:rPr lang="ru-RU" sz="2400" b="1" dirty="0">
                <a:solidFill>
                  <a:srgbClr val="00B0F0"/>
                </a:solidFill>
              </a:rPr>
              <a:t>с ГИС ЖКХ при помощи решений </a:t>
            </a:r>
            <a:r>
              <a:rPr lang="ru-RU" sz="2400" b="1" dirty="0" err="1">
                <a:solidFill>
                  <a:srgbClr val="00B0F0"/>
                </a:solidFill>
              </a:rPr>
              <a:t>Инфокрафт</a:t>
            </a:r>
            <a:r>
              <a:rPr lang="ru-RU" sz="2400" b="1" dirty="0">
                <a:solidFill>
                  <a:srgbClr val="00B0F0"/>
                </a:solidFill>
              </a:rPr>
              <a:t>. Новое в работе в связи с обновлением портала на версию 11.1.0.</a:t>
            </a:r>
          </a:p>
          <a:p>
            <a:pPr algn="ctr"/>
            <a:r>
              <a:rPr lang="ru-RU" sz="1400" dirty="0"/>
              <a:t/>
            </a:r>
            <a:br>
              <a:rPr lang="ru-RU" sz="1400" dirty="0"/>
            </a:br>
            <a:endParaRPr lang="ru-RU" sz="1400" dirty="0" smtClean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527" y="4071942"/>
            <a:ext cx="32564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endParaRPr lang="ru-RU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Ведущий</a:t>
            </a:r>
            <a:r>
              <a:rPr lang="ru-RU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Давнис</a:t>
            </a:r>
            <a:r>
              <a:rPr lang="ru-RU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Анастасия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9512" y="21429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ГИС ЖКХ: </a:t>
            </a:r>
            <a:r>
              <a:rPr lang="ru-RU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Размещение информации по объектам учета</a:t>
            </a:r>
            <a:endParaRPr lang="ru-RU" b="1" dirty="0">
              <a:solidFill>
                <a:srgbClr val="00B0F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857232"/>
            <a:ext cx="882164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Что размещаем?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Информация об управляемом объекте (согласно Приказу № 47-114 </a:t>
            </a:r>
            <a:r>
              <a:rPr lang="ru-RU" dirty="0" err="1" smtClean="0"/>
              <a:t>пр</a:t>
            </a:r>
            <a:r>
              <a:rPr lang="ru-RU" dirty="0" smtClean="0"/>
              <a:t>)</a:t>
            </a:r>
          </a:p>
          <a:p>
            <a:pPr>
              <a:buClr>
                <a:srgbClr val="00B0F0"/>
              </a:buClr>
            </a:pPr>
            <a:r>
              <a:rPr lang="ru-RU" dirty="0"/>
              <a:t> </a:t>
            </a:r>
            <a:r>
              <a:rPr lang="ru-RU" dirty="0" smtClean="0"/>
              <a:t>     - отсутствие адреса</a:t>
            </a:r>
          </a:p>
          <a:p>
            <a:pPr>
              <a:buClr>
                <a:srgbClr val="00B0F0"/>
              </a:buClr>
            </a:pPr>
            <a:r>
              <a:rPr lang="ru-RU" dirty="0"/>
              <a:t> </a:t>
            </a:r>
            <a:r>
              <a:rPr lang="ru-RU" dirty="0" smtClean="0"/>
              <a:t>     - корректность ввода адреса</a:t>
            </a:r>
          </a:p>
          <a:p>
            <a:pPr>
              <a:buClr>
                <a:srgbClr val="00B0F0"/>
              </a:buClr>
            </a:pPr>
            <a:r>
              <a:rPr lang="ru-RU" dirty="0"/>
              <a:t> </a:t>
            </a:r>
            <a:r>
              <a:rPr lang="ru-RU" dirty="0" smtClean="0"/>
              <a:t>     - год постройки здания (заменяем на год ввода в эксплуатацию)</a:t>
            </a:r>
          </a:p>
          <a:p>
            <a:pPr>
              <a:buClr>
                <a:srgbClr val="00B0F0"/>
              </a:buClr>
            </a:pPr>
            <a:r>
              <a:rPr lang="ru-RU" dirty="0"/>
              <a:t> </a:t>
            </a:r>
            <a:r>
              <a:rPr lang="ru-RU" dirty="0" smtClean="0"/>
              <a:t>     - кадастровые номера: информация должна добавлена не позднее 15 дней со дня постановки объекта на кадастровый учет</a:t>
            </a:r>
          </a:p>
          <a:p>
            <a:pPr>
              <a:buClr>
                <a:srgbClr val="00B0F0"/>
              </a:buClr>
            </a:pPr>
            <a:r>
              <a:rPr lang="ru-RU" dirty="0"/>
              <a:t> </a:t>
            </a:r>
            <a:r>
              <a:rPr lang="ru-RU" dirty="0" smtClean="0"/>
              <a:t>       *Установка </a:t>
            </a:r>
            <a:r>
              <a:rPr lang="ru-RU" dirty="0"/>
              <a:t>флажка доступна только при условии, что сведения из </a:t>
            </a:r>
            <a:r>
              <a:rPr lang="ru-RU" dirty="0" err="1"/>
              <a:t>Росреестра</a:t>
            </a:r>
            <a:r>
              <a:rPr lang="ru-RU" dirty="0"/>
              <a:t> не загружены. </a:t>
            </a:r>
            <a:endParaRPr lang="ru-RU" dirty="0" smtClean="0"/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/>
              <a:t> </a:t>
            </a:r>
            <a:r>
              <a:rPr lang="ru-RU" dirty="0" smtClean="0"/>
              <a:t>Состав управляемого объекта</a:t>
            </a:r>
          </a:p>
          <a:p>
            <a:pPr>
              <a:buClr>
                <a:srgbClr val="00B0F0"/>
              </a:buClr>
            </a:pPr>
            <a:r>
              <a:rPr lang="ru-RU" dirty="0"/>
              <a:t> </a:t>
            </a:r>
            <a:r>
              <a:rPr lang="ru-RU" dirty="0" smtClean="0"/>
              <a:t>      - Оценка технического состояния ОЖФ</a:t>
            </a:r>
          </a:p>
          <a:p>
            <a:pPr>
              <a:buClr>
                <a:srgbClr val="00B0F0"/>
              </a:buClr>
            </a:pPr>
            <a:r>
              <a:rPr lang="ru-RU" dirty="0"/>
              <a:t> </a:t>
            </a:r>
            <a:r>
              <a:rPr lang="ru-RU" dirty="0" smtClean="0"/>
              <a:t>      - Описание объекта жилищного фонда</a:t>
            </a:r>
          </a:p>
          <a:p>
            <a:pPr marL="546100" indent="-28575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ru-RU" dirty="0"/>
              <a:t> </a:t>
            </a:r>
            <a:r>
              <a:rPr lang="ru-RU" dirty="0" smtClean="0"/>
              <a:t>         Конструктивные элементы</a:t>
            </a:r>
          </a:p>
          <a:p>
            <a:pPr marL="546100" indent="-28575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ru-RU" dirty="0"/>
              <a:t> </a:t>
            </a:r>
            <a:r>
              <a:rPr lang="ru-RU" dirty="0" smtClean="0"/>
              <a:t>         Внутридомовые сети</a:t>
            </a:r>
          </a:p>
          <a:p>
            <a:pPr marL="546100" indent="-28575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ru-RU" dirty="0"/>
              <a:t> </a:t>
            </a:r>
            <a:r>
              <a:rPr lang="ru-RU" dirty="0" smtClean="0"/>
              <a:t>         Лифты</a:t>
            </a:r>
          </a:p>
          <a:p>
            <a:pPr>
              <a:buClr>
                <a:srgbClr val="00B0F0"/>
              </a:buClr>
            </a:pPr>
            <a:r>
              <a:rPr lang="ru-RU" dirty="0"/>
              <a:t> </a:t>
            </a:r>
            <a:r>
              <a:rPr lang="ru-RU" dirty="0" smtClean="0"/>
              <a:t>      -  Управление объектом (заполняется в четкой последовательности)</a:t>
            </a:r>
          </a:p>
          <a:p>
            <a:pPr marL="542925" indent="-187325">
              <a:buClr>
                <a:srgbClr val="00B0F0"/>
              </a:buClr>
              <a:buFont typeface="Wingdings" panose="05000000000000000000" pitchFamily="2" charset="2"/>
              <a:buChar char="ü"/>
              <a:tabLst>
                <a:tab pos="542925" algn="l"/>
              </a:tabLst>
            </a:pPr>
            <a:r>
              <a:rPr lang="ru-RU" dirty="0" smtClean="0"/>
              <a:t>Перечни работ и услуг</a:t>
            </a:r>
          </a:p>
          <a:p>
            <a:pPr marL="542925" indent="-187325">
              <a:buClr>
                <a:srgbClr val="00B0F0"/>
              </a:buClr>
              <a:buFont typeface="Wingdings" panose="05000000000000000000" pitchFamily="2" charset="2"/>
              <a:buChar char="ü"/>
              <a:tabLst>
                <a:tab pos="542925" algn="l"/>
              </a:tabLst>
            </a:pPr>
            <a:r>
              <a:rPr lang="ru-RU" dirty="0" smtClean="0"/>
              <a:t>Планирование работ и услуг</a:t>
            </a:r>
          </a:p>
          <a:p>
            <a:pPr marL="542925" indent="-187325">
              <a:buClr>
                <a:srgbClr val="00B0F0"/>
              </a:buClr>
              <a:buFont typeface="Wingdings" panose="05000000000000000000" pitchFamily="2" charset="2"/>
              <a:buChar char="ü"/>
              <a:tabLst>
                <a:tab pos="542925" algn="l"/>
              </a:tabLst>
            </a:pPr>
            <a:r>
              <a:rPr lang="ru-RU" dirty="0" smtClean="0"/>
              <a:t>Фиксация работ и услуг – по месяцам, количество </a:t>
            </a:r>
          </a:p>
          <a:p>
            <a:pPr marL="542925" indent="-187325">
              <a:buClr>
                <a:srgbClr val="00B0F0"/>
              </a:buClr>
              <a:buFont typeface="Wingdings" panose="05000000000000000000" pitchFamily="2" charset="2"/>
              <a:buChar char="ü"/>
              <a:tabLst>
                <a:tab pos="542925" algn="l"/>
              </a:tabLst>
            </a:pPr>
            <a:r>
              <a:rPr lang="ru-RU" dirty="0" smtClean="0"/>
              <a:t>Оценка качества – по месяцам</a:t>
            </a:r>
          </a:p>
          <a:p>
            <a:endParaRPr lang="ru-RU" b="1" dirty="0" smtClean="0"/>
          </a:p>
          <a:p>
            <a:endParaRPr lang="ru-RU" b="1" dirty="0"/>
          </a:p>
          <a:p>
            <a:pPr marL="342900" indent="-342900">
              <a:buAutoNum type="arabicPeriod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61206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9512" y="21429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ГИС ЖКХ: </a:t>
            </a:r>
            <a:r>
              <a:rPr lang="ru-RU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Реестр решений по капитальному ремонту</a:t>
            </a:r>
            <a:endParaRPr lang="ru-RU" b="1" dirty="0">
              <a:solidFill>
                <a:srgbClr val="00B0F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857232"/>
            <a:ext cx="88216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/>
              <a:t>Решение о выборе способа формирования фонда капительного </a:t>
            </a:r>
            <a:r>
              <a:rPr lang="ru-RU" dirty="0" smtClean="0"/>
              <a:t>ремонта</a:t>
            </a:r>
          </a:p>
          <a:p>
            <a:pPr algn="just">
              <a:buClr>
                <a:srgbClr val="00B0F0"/>
              </a:buClr>
            </a:pPr>
            <a:r>
              <a:rPr lang="ru-RU" dirty="0"/>
              <a:t>Справка банка об открытии специального счета, предназначенном для перечисления средств на проведение капитального ремонта общего имущества в многоквартирном доме</a:t>
            </a:r>
          </a:p>
          <a:p>
            <a:pPr marL="342900" indent="-342900"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/>
              <a:t>Решение об установлении размера фонда капительного ремонта</a:t>
            </a:r>
          </a:p>
          <a:p>
            <a:pPr marL="342900" indent="-342900"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/>
              <a:t>Решение о порядке предоставления платежных </a:t>
            </a:r>
            <a:r>
              <a:rPr lang="ru-RU" dirty="0" smtClean="0"/>
              <a:t>документов</a:t>
            </a:r>
            <a:endParaRPr lang="ru-RU" b="1" dirty="0"/>
          </a:p>
          <a:p>
            <a:pPr marL="342900" indent="-342900"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Платежные реквизиты</a:t>
            </a:r>
          </a:p>
          <a:p>
            <a:pPr marL="342900" indent="-342900"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/>
              <a:t>Информация о совершенных операциях по списанию со счета и зачислению на специальный счет денежных средств, а также об остатке денежных средств на таких </a:t>
            </a:r>
            <a:r>
              <a:rPr lang="ru-RU" dirty="0" smtClean="0"/>
              <a:t>счетах – Ежеквартально</a:t>
            </a:r>
          </a:p>
          <a:p>
            <a:pPr marL="342900" indent="-342900"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/>
              <a:t>Информация об учете фондов капитального </a:t>
            </a:r>
            <a:r>
              <a:rPr lang="ru-RU" dirty="0" smtClean="0"/>
              <a:t>ремонта - Ежеквартально</a:t>
            </a:r>
          </a:p>
        </p:txBody>
      </p:sp>
    </p:spTree>
    <p:extLst>
      <p:ext uri="{BB962C8B-B14F-4D97-AF65-F5344CB8AC3E}">
        <p14:creationId xmlns:p14="http://schemas.microsoft.com/office/powerpoint/2010/main" val="23665835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9512" y="21429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ГИС </a:t>
            </a:r>
            <a:r>
              <a:rPr lang="ru-RU" b="1" dirty="0">
                <a:solidFill>
                  <a:srgbClr val="00B0F0"/>
                </a:solidFill>
                <a:latin typeface="Arial" charset="0"/>
                <a:cs typeface="Arial" charset="0"/>
              </a:rPr>
              <a:t>ЖКХ: </a:t>
            </a:r>
            <a:r>
              <a:rPr lang="ru-RU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Лицевые счета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511" y="980728"/>
            <a:ext cx="880479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Особенность заполнения реестра лицевых счетов:</a:t>
            </a:r>
          </a:p>
          <a:p>
            <a:pPr algn="just"/>
            <a:r>
              <a:rPr lang="ru-RU" dirty="0"/>
              <a:t> </a:t>
            </a:r>
            <a:endParaRPr lang="ru-RU" dirty="0" smtClean="0"/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Основание это действующий Устав</a:t>
            </a:r>
            <a:r>
              <a:rPr lang="en-US" dirty="0" smtClean="0"/>
              <a:t>/</a:t>
            </a:r>
            <a:r>
              <a:rPr lang="ru-RU" dirty="0" smtClean="0"/>
              <a:t>Договор</a:t>
            </a: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Номер лицевого счета</a:t>
            </a: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ЕЛС</a:t>
            </a: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Идентификатор ЖКУ</a:t>
            </a: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Отдельно заполняется реестр лицевых счетов по капитальному ремонту</a:t>
            </a: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Физическое лицо будет включено в реестр физических лиц, если заполнено: ФИО, СНИЛС, паспортные данные</a:t>
            </a: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Автоматически </a:t>
            </a:r>
            <a:r>
              <a:rPr lang="ru-RU" dirty="0" err="1" smtClean="0"/>
              <a:t>лс</a:t>
            </a:r>
            <a:r>
              <a:rPr lang="ru-RU" dirty="0" smtClean="0"/>
              <a:t> отображается у собственника, если он есть в реестре физических лиц, иначе добавление возможно только вручную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Формат заполнения номера жилого помещения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Закрытие</a:t>
            </a:r>
            <a:r>
              <a:rPr lang="en-US" dirty="0" smtClean="0"/>
              <a:t>/</a:t>
            </a:r>
            <a:r>
              <a:rPr lang="ru-RU" dirty="0" smtClean="0"/>
              <a:t>Открытие лицевого счета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Разделение лицевых счетов в рамках одного объекта учета</a:t>
            </a:r>
            <a:br>
              <a:rPr lang="ru-RU" dirty="0" smtClean="0"/>
            </a:br>
            <a:endParaRPr lang="ru-RU" dirty="0" smtClean="0"/>
          </a:p>
          <a:p>
            <a:pPr algn="just"/>
            <a:endParaRPr lang="ru-RU" dirty="0" smtClean="0"/>
          </a:p>
          <a:p>
            <a:pPr marL="285750" indent="-285750" algn="just">
              <a:buFontTx/>
              <a:buChar char="-"/>
            </a:pPr>
            <a:endParaRPr lang="ru-RU" dirty="0" smtClean="0"/>
          </a:p>
          <a:p>
            <a:pPr marL="342900" indent="-342900" algn="just"/>
            <a:endParaRPr lang="ru-RU" dirty="0" smtClean="0"/>
          </a:p>
          <a:p>
            <a:pPr marL="342900" indent="-342900" algn="just"/>
            <a:endParaRPr lang="ru-RU" b="1" dirty="0" smtClean="0"/>
          </a:p>
          <a:p>
            <a:pPr marL="342900" indent="-342900">
              <a:buFontTx/>
              <a:buAutoNum type="arabicPeriod"/>
            </a:pPr>
            <a:endParaRPr lang="ru-RU" b="1" dirty="0"/>
          </a:p>
          <a:p>
            <a:pPr marL="342900" indent="-342900">
              <a:buAutoNum type="arabicPeriod"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9512" y="21429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ГИС ЖКХ: </a:t>
            </a:r>
            <a:r>
              <a:rPr lang="ru-RU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работа с шаблонами</a:t>
            </a:r>
            <a:endParaRPr lang="ru-RU" b="1" dirty="0">
              <a:solidFill>
                <a:srgbClr val="00B0F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714356"/>
            <a:ext cx="882164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ru-RU" sz="2400" b="1" dirty="0" smtClean="0"/>
              <a:t>Настройка соответствия характеристик</a:t>
            </a:r>
          </a:p>
          <a:p>
            <a:pPr marL="342900" indent="-342900" algn="just"/>
            <a:endParaRPr lang="ru-RU" sz="2400" b="1" dirty="0"/>
          </a:p>
          <a:p>
            <a:pPr marL="342900" indent="-342900" algn="just"/>
            <a:r>
              <a:rPr lang="ru-RU" sz="2400" b="1" dirty="0" smtClean="0"/>
              <a:t>Разовые операции:</a:t>
            </a:r>
          </a:p>
          <a:p>
            <a:pPr marL="342900" indent="-342900" algn="just">
              <a:buFontTx/>
              <a:buChar char="-"/>
            </a:pPr>
            <a:r>
              <a:rPr lang="ru-RU" sz="2400" dirty="0" smtClean="0"/>
              <a:t>Импорт сведений о </a:t>
            </a:r>
            <a:r>
              <a:rPr lang="ru-RU" sz="2400" dirty="0" err="1" smtClean="0"/>
              <a:t>мкд</a:t>
            </a:r>
            <a:r>
              <a:rPr lang="en-US" sz="2400" dirty="0" smtClean="0"/>
              <a:t>/</a:t>
            </a:r>
            <a:r>
              <a:rPr lang="ru-RU" sz="2400" dirty="0" err="1" smtClean="0"/>
              <a:t>жд</a:t>
            </a:r>
            <a:endParaRPr lang="ru-RU" sz="2400" dirty="0" smtClean="0"/>
          </a:p>
          <a:p>
            <a:pPr marL="342900" indent="-342900" algn="just">
              <a:buFontTx/>
              <a:buChar char="-"/>
            </a:pPr>
            <a:r>
              <a:rPr lang="ru-RU" sz="2400" dirty="0" smtClean="0"/>
              <a:t>Экспорт сведений по </a:t>
            </a:r>
            <a:r>
              <a:rPr lang="ru-RU" sz="2400" dirty="0" err="1" smtClean="0"/>
              <a:t>жф</a:t>
            </a:r>
            <a:endParaRPr lang="ru-RU" sz="2400" dirty="0" smtClean="0"/>
          </a:p>
          <a:p>
            <a:pPr marL="342900" indent="-342900" algn="just">
              <a:buFontTx/>
              <a:buChar char="-"/>
            </a:pPr>
            <a:r>
              <a:rPr lang="ru-RU" sz="2400" dirty="0" smtClean="0"/>
              <a:t>Импорт сведений о лицевых счетах</a:t>
            </a:r>
          </a:p>
          <a:p>
            <a:pPr marL="342900" indent="-342900" algn="just">
              <a:buFontTx/>
              <a:buChar char="-"/>
            </a:pPr>
            <a:r>
              <a:rPr lang="ru-RU" sz="2400" dirty="0" smtClean="0"/>
              <a:t>Экспорт сведений о ЕЛС и идентификаторов ЖКУ</a:t>
            </a:r>
          </a:p>
          <a:p>
            <a:pPr marL="342900" indent="-342900" algn="just">
              <a:buFontTx/>
              <a:buChar char="-"/>
            </a:pPr>
            <a:r>
              <a:rPr lang="ru-RU" sz="2400" dirty="0" smtClean="0"/>
              <a:t>Импорт сведений о </a:t>
            </a:r>
            <a:r>
              <a:rPr lang="ru-RU" sz="2400" dirty="0" err="1" smtClean="0"/>
              <a:t>пу</a:t>
            </a:r>
            <a:endParaRPr lang="ru-RU" sz="2400" dirty="0" smtClean="0"/>
          </a:p>
          <a:p>
            <a:pPr marL="342900" indent="-342900" algn="just">
              <a:buFontTx/>
              <a:buChar char="-"/>
            </a:pPr>
            <a:r>
              <a:rPr lang="ru-RU" sz="2400" dirty="0" smtClean="0"/>
              <a:t>Экспорт сведений о </a:t>
            </a:r>
            <a:r>
              <a:rPr lang="ru-RU" sz="2400" dirty="0" err="1" smtClean="0"/>
              <a:t>пу</a:t>
            </a:r>
            <a:endParaRPr lang="ru-RU" sz="2400" dirty="0" smtClean="0"/>
          </a:p>
          <a:p>
            <a:pPr algn="just"/>
            <a:r>
              <a:rPr lang="ru-RU" sz="2400" b="1" dirty="0" smtClean="0"/>
              <a:t>Ежемесячные операции:</a:t>
            </a:r>
          </a:p>
          <a:p>
            <a:pPr marL="342900" indent="-342900" algn="just">
              <a:buFontTx/>
              <a:buChar char="-"/>
            </a:pPr>
            <a:r>
              <a:rPr lang="ru-RU" sz="2400" dirty="0" smtClean="0"/>
              <a:t>Выгрузка показаний по </a:t>
            </a:r>
            <a:r>
              <a:rPr lang="ru-RU" sz="2400" dirty="0" err="1" smtClean="0"/>
              <a:t>пу</a:t>
            </a:r>
            <a:endParaRPr lang="ru-RU" sz="2400" dirty="0" smtClean="0"/>
          </a:p>
          <a:p>
            <a:pPr marL="342900" indent="-342900" algn="just">
              <a:buFontTx/>
              <a:buChar char="-"/>
            </a:pPr>
            <a:r>
              <a:rPr lang="ru-RU" sz="2400" dirty="0" smtClean="0"/>
              <a:t>Выгрузка платежных документов</a:t>
            </a:r>
            <a:endParaRPr lang="ru-RU" sz="2400" dirty="0" smtClean="0"/>
          </a:p>
          <a:p>
            <a:pPr marL="342900" indent="-342900" algn="just"/>
            <a:r>
              <a:rPr lang="ru-RU" sz="2400" b="1" dirty="0"/>
              <a:t> </a:t>
            </a:r>
            <a:r>
              <a:rPr lang="ru-RU" sz="2400" b="1" dirty="0" smtClean="0"/>
              <a:t>               </a:t>
            </a:r>
          </a:p>
          <a:p>
            <a:pPr marL="342900" indent="-342900" algn="just"/>
            <a:endParaRPr lang="ru-RU" dirty="0" smtClean="0"/>
          </a:p>
          <a:p>
            <a:pPr algn="just"/>
            <a:endParaRPr lang="ru-RU" dirty="0" smtClean="0"/>
          </a:p>
          <a:p>
            <a:pPr marL="342900" indent="-342900" algn="just"/>
            <a:endParaRPr lang="ru-RU" dirty="0" smtClean="0"/>
          </a:p>
          <a:p>
            <a:pPr marL="342900" indent="-342900" algn="just"/>
            <a:endParaRPr lang="ru-RU" b="1" dirty="0" smtClean="0"/>
          </a:p>
          <a:p>
            <a:pPr marL="342900" indent="-342900">
              <a:buFontTx/>
              <a:buAutoNum type="arabicPeriod"/>
            </a:pPr>
            <a:endParaRPr lang="ru-RU" b="1" dirty="0"/>
          </a:p>
          <a:p>
            <a:pPr marL="342900" indent="-342900">
              <a:buAutoNum type="arabicPeriod"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9512" y="21429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ГИС ЖКХ: размещение </a:t>
            </a:r>
            <a:r>
              <a:rPr lang="ru-RU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информации в части приборов учета</a:t>
            </a:r>
            <a:endParaRPr lang="ru-RU" b="1" dirty="0">
              <a:solidFill>
                <a:srgbClr val="00B0F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1178" y="717536"/>
            <a:ext cx="8821644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sz="2400" b="1" dirty="0"/>
              <a:t> </a:t>
            </a:r>
            <a:r>
              <a:rPr lang="ru-RU" sz="2400" b="1" dirty="0" smtClean="0"/>
              <a:t>  </a:t>
            </a:r>
            <a:r>
              <a:rPr lang="ru-RU" sz="2400" b="1" dirty="0" smtClean="0"/>
              <a:t>Кто размещает информацию о приборах учета</a:t>
            </a:r>
          </a:p>
          <a:p>
            <a:pPr algn="just">
              <a:buClr>
                <a:srgbClr val="00B0F0"/>
              </a:buClr>
            </a:pPr>
            <a:r>
              <a:rPr lang="ru-RU" sz="2400" dirty="0" smtClean="0"/>
              <a:t>Информация </a:t>
            </a:r>
            <a:r>
              <a:rPr lang="ru-RU" sz="2400" dirty="0"/>
              <a:t>размещается управляющими организациями, товариществами и кооперативами, являющимися исполнителями коммунальных услуг. </a:t>
            </a:r>
            <a:endParaRPr lang="ru-RU" sz="2400" dirty="0" smtClean="0"/>
          </a:p>
          <a:p>
            <a:pPr marL="342900" indent="-342900"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sz="2400" dirty="0" smtClean="0"/>
              <a:t>Актуальность размещения информации</a:t>
            </a:r>
          </a:p>
          <a:p>
            <a:pPr marL="342900" indent="101600" algn="just">
              <a:buClr>
                <a:srgbClr val="00B0F0"/>
              </a:buClr>
              <a:buFont typeface="Wingdings" panose="05000000000000000000" pitchFamily="2" charset="2"/>
              <a:buChar char="ü"/>
              <a:tabLst>
                <a:tab pos="720725" algn="l"/>
              </a:tabLst>
            </a:pPr>
            <a:r>
              <a:rPr lang="ru-RU" sz="2400" dirty="0"/>
              <a:t> </a:t>
            </a:r>
            <a:r>
              <a:rPr lang="ru-RU" sz="2400" dirty="0" smtClean="0"/>
              <a:t>  если </a:t>
            </a:r>
            <a:r>
              <a:rPr lang="ru-RU" sz="2400" dirty="0" err="1" smtClean="0"/>
              <a:t>пу</a:t>
            </a:r>
            <a:r>
              <a:rPr lang="ru-RU" sz="2400" dirty="0" smtClean="0"/>
              <a:t> поменял статус (Исправлен</a:t>
            </a:r>
            <a:r>
              <a:rPr lang="en-US" sz="2400" dirty="0" smtClean="0"/>
              <a:t>/</a:t>
            </a:r>
            <a:r>
              <a:rPr lang="ru-RU" sz="2400" dirty="0" smtClean="0"/>
              <a:t>Не исправлен)</a:t>
            </a:r>
          </a:p>
          <a:p>
            <a:pPr marL="342900" indent="12700" algn="just">
              <a:buClr>
                <a:srgbClr val="00B0F0"/>
              </a:buClr>
              <a:buFont typeface="Wingdings" panose="05000000000000000000" pitchFamily="2" charset="2"/>
              <a:buChar char="ü"/>
              <a:tabLst>
                <a:tab pos="720725" algn="l"/>
              </a:tabLst>
            </a:pPr>
            <a:r>
              <a:rPr lang="ru-RU" sz="2400" dirty="0"/>
              <a:t> </a:t>
            </a:r>
            <a:r>
              <a:rPr lang="ru-RU" sz="2400" dirty="0" smtClean="0"/>
              <a:t>  ввод в эксплуатацию</a:t>
            </a:r>
          </a:p>
          <a:p>
            <a:pPr marL="457200" indent="-457200"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sz="2400" b="1" dirty="0" smtClean="0"/>
              <a:t>   Особенность заполнения</a:t>
            </a:r>
          </a:p>
          <a:p>
            <a:pPr marL="625475" indent="-342900" algn="just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ru-RU" sz="2400" dirty="0" smtClean="0"/>
              <a:t>Заводской номер уникален</a:t>
            </a:r>
          </a:p>
          <a:p>
            <a:pPr marL="282575" algn="just">
              <a:buClr>
                <a:srgbClr val="00B0F0"/>
              </a:buClr>
            </a:pPr>
            <a:r>
              <a:rPr lang="ru-RU" sz="2400" dirty="0" smtClean="0"/>
              <a:t>Не может быть 2 прибора учета по разным коммунальным ресурсам с одинаковым заводским номером</a:t>
            </a:r>
          </a:p>
          <a:p>
            <a:pPr marL="625475" indent="-342900" algn="just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ru-RU" sz="2400" dirty="0" smtClean="0"/>
              <a:t>Коммунальный ресурс</a:t>
            </a:r>
          </a:p>
          <a:p>
            <a:pPr marL="625475" indent="-342900" algn="just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ru-RU" sz="2400" dirty="0" smtClean="0"/>
              <a:t>Вид прибора учета</a:t>
            </a:r>
          </a:p>
          <a:p>
            <a:pPr marL="625475" indent="-342900" algn="just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ru-RU" sz="2400" dirty="0" smtClean="0"/>
              <a:t>Уникальный идентификатор</a:t>
            </a:r>
          </a:p>
          <a:p>
            <a:pPr marL="625475" indent="-342900" algn="just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ru-RU" sz="2400" dirty="0" smtClean="0"/>
              <a:t>Выгрузка показаний</a:t>
            </a:r>
          </a:p>
          <a:p>
            <a:pPr marL="625475" indent="-342900" algn="just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ru-RU" sz="2400" dirty="0" smtClean="0"/>
              <a:t>С 1 июля 2017 размещается Акт ввода в эксплуатацию</a:t>
            </a:r>
          </a:p>
          <a:p>
            <a:pPr marL="282575" algn="just">
              <a:buClr>
                <a:srgbClr val="00B0F0"/>
              </a:buClr>
            </a:pPr>
            <a:endParaRPr lang="ru-RU" sz="2400" dirty="0" smtClean="0"/>
          </a:p>
          <a:p>
            <a:pPr marL="457200" indent="-457200"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ru-RU" sz="2400" dirty="0" smtClean="0"/>
          </a:p>
          <a:p>
            <a:pPr algn="just">
              <a:buClr>
                <a:srgbClr val="00B0F0"/>
              </a:buClr>
            </a:pPr>
            <a:r>
              <a:rPr lang="ru-RU" sz="2400" b="1" dirty="0" smtClean="0"/>
              <a:t>   </a:t>
            </a:r>
            <a:endParaRPr lang="ru-RU" sz="2400" b="1" dirty="0" smtClean="0"/>
          </a:p>
          <a:p>
            <a:pPr algn="just"/>
            <a:endParaRPr lang="ru-RU" sz="2400" dirty="0" smtClean="0"/>
          </a:p>
          <a:p>
            <a:pPr marL="342900" indent="-342900" algn="just"/>
            <a:endParaRPr lang="ru-RU" dirty="0" smtClean="0"/>
          </a:p>
          <a:p>
            <a:pPr algn="just"/>
            <a:endParaRPr lang="ru-RU" dirty="0" smtClean="0"/>
          </a:p>
          <a:p>
            <a:pPr marL="342900" indent="-342900" algn="just"/>
            <a:endParaRPr lang="ru-RU" dirty="0" smtClean="0"/>
          </a:p>
          <a:p>
            <a:pPr marL="342900" indent="-342900" algn="just"/>
            <a:endParaRPr lang="ru-RU" b="1" dirty="0" smtClean="0"/>
          </a:p>
          <a:p>
            <a:pPr marL="342900" indent="-342900">
              <a:buFontTx/>
              <a:buAutoNum type="arabicPeriod"/>
            </a:pPr>
            <a:endParaRPr lang="ru-RU" b="1" dirty="0"/>
          </a:p>
          <a:p>
            <a:pPr marL="342900" indent="-342900">
              <a:buAutoNum type="arabicPeriod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290291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9512" y="21429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ГИС ЖКХ: размещение </a:t>
            </a:r>
            <a:r>
              <a:rPr lang="ru-RU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информации о платежных документах</a:t>
            </a:r>
            <a:endParaRPr lang="ru-RU" b="1" dirty="0">
              <a:solidFill>
                <a:srgbClr val="00B0F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1178" y="717536"/>
            <a:ext cx="8821644" cy="815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rgbClr val="00B0F0"/>
              </a:buClr>
              <a:buFont typeface="+mj-lt"/>
              <a:buAutoNum type="arabicPeriod"/>
            </a:pPr>
            <a:r>
              <a:rPr lang="ru-RU" sz="2400" dirty="0" smtClean="0"/>
              <a:t>Настройка услуг</a:t>
            </a:r>
          </a:p>
          <a:p>
            <a:pPr marL="457200" indent="-457200" algn="just">
              <a:buClr>
                <a:srgbClr val="00B0F0"/>
              </a:buClr>
              <a:buFont typeface="+mj-lt"/>
              <a:buAutoNum type="arabicPeriod"/>
            </a:pPr>
            <a:r>
              <a:rPr lang="ru-RU" sz="2400" dirty="0" smtClean="0"/>
              <a:t>Скачивание шаблона платежного документа</a:t>
            </a:r>
          </a:p>
          <a:p>
            <a:pPr marL="457200" indent="-457200" algn="just">
              <a:buClr>
                <a:srgbClr val="00B0F0"/>
              </a:buClr>
              <a:buFont typeface="+mj-lt"/>
              <a:buAutoNum type="arabicPeriod"/>
            </a:pPr>
            <a:r>
              <a:rPr lang="ru-RU" sz="2400" dirty="0" smtClean="0"/>
              <a:t>Настройка выгрузки</a:t>
            </a:r>
          </a:p>
          <a:p>
            <a:pPr marL="457200" indent="-457200" algn="just">
              <a:buClr>
                <a:srgbClr val="00B0F0"/>
              </a:buClr>
              <a:buFont typeface="+mj-lt"/>
              <a:buAutoNum type="arabicPeriod"/>
            </a:pPr>
            <a:r>
              <a:rPr lang="ru-RU" sz="2400" dirty="0" smtClean="0"/>
              <a:t>Основные ошибки при выгрузки платежных документов</a:t>
            </a:r>
          </a:p>
          <a:p>
            <a:pPr marL="457200" indent="-457200" algn="just">
              <a:buClr>
                <a:srgbClr val="00B0F0"/>
              </a:buClr>
              <a:buFont typeface="+mj-lt"/>
              <a:buAutoNum type="arabicPeriod"/>
            </a:pPr>
            <a:r>
              <a:rPr lang="ru-RU" sz="2400" dirty="0" smtClean="0"/>
              <a:t>Особенности формирование сведений о расчетах при выгрузке</a:t>
            </a:r>
          </a:p>
          <a:p>
            <a:pPr marL="457200" indent="-457200" algn="just">
              <a:buClr>
                <a:srgbClr val="00B0F0"/>
              </a:buClr>
              <a:buFont typeface="+mj-lt"/>
              <a:buAutoNum type="arabicPeriod"/>
            </a:pPr>
            <a:r>
              <a:rPr lang="ru-RU" sz="2400" dirty="0" smtClean="0"/>
              <a:t>Размещение информации</a:t>
            </a:r>
          </a:p>
          <a:p>
            <a:pPr algn="just">
              <a:buClr>
                <a:srgbClr val="00B0F0"/>
              </a:buClr>
            </a:pPr>
            <a:r>
              <a:rPr lang="ru-RU" sz="2000" dirty="0"/>
              <a:t>К лицевому счету можно создать несколько платежных документов в одном расчетном периоде с разными платежными реквизитами. Добавить дополнительный платежный документ к лицевому счету можно при условии, если ранее созданный платежный документ находится в статусе «Размещен». </a:t>
            </a:r>
            <a:endParaRPr lang="ru-RU" sz="2000" dirty="0" smtClean="0"/>
          </a:p>
          <a:p>
            <a:pPr marL="457200" indent="-457200" algn="just">
              <a:buClr>
                <a:srgbClr val="00B0F0"/>
              </a:buClr>
              <a:buFont typeface="+mj-lt"/>
              <a:buAutoNum type="arabicPeriod"/>
            </a:pPr>
            <a:r>
              <a:rPr lang="ru-RU" sz="2400" dirty="0" smtClean="0"/>
              <a:t>Квитирование</a:t>
            </a:r>
          </a:p>
          <a:p>
            <a:pPr marL="457200" indent="-457200" algn="just">
              <a:buClr>
                <a:srgbClr val="00B0F0"/>
              </a:buClr>
              <a:buFont typeface="+mj-lt"/>
              <a:buAutoNum type="arabicPeriod"/>
            </a:pPr>
            <a:r>
              <a:rPr lang="ru-RU" sz="2400" dirty="0" smtClean="0"/>
              <a:t>Отзыв платежных документов</a:t>
            </a:r>
          </a:p>
          <a:p>
            <a:pPr marL="457200" indent="-457200" algn="just">
              <a:buClr>
                <a:srgbClr val="00B0F0"/>
              </a:buClr>
              <a:buFont typeface="+mj-lt"/>
              <a:buAutoNum type="arabicPeriod"/>
            </a:pPr>
            <a:r>
              <a:rPr lang="ru-RU" sz="2400" dirty="0" smtClean="0"/>
              <a:t>Удаление документов</a:t>
            </a:r>
          </a:p>
          <a:p>
            <a:pPr marL="282575" algn="just">
              <a:buClr>
                <a:srgbClr val="00B0F0"/>
              </a:buClr>
            </a:pPr>
            <a:endParaRPr lang="ru-RU" sz="2400" dirty="0" smtClean="0"/>
          </a:p>
          <a:p>
            <a:pPr marL="457200" indent="-457200"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ru-RU" sz="2400" dirty="0" smtClean="0"/>
          </a:p>
          <a:p>
            <a:pPr algn="just">
              <a:buClr>
                <a:srgbClr val="00B0F0"/>
              </a:buClr>
            </a:pPr>
            <a:r>
              <a:rPr lang="ru-RU" sz="2400" b="1" dirty="0" smtClean="0"/>
              <a:t>   </a:t>
            </a:r>
            <a:endParaRPr lang="ru-RU" sz="2400" b="1" dirty="0" smtClean="0"/>
          </a:p>
          <a:p>
            <a:pPr algn="just"/>
            <a:endParaRPr lang="ru-RU" sz="2400" dirty="0" smtClean="0"/>
          </a:p>
          <a:p>
            <a:pPr marL="342900" indent="-342900" algn="just"/>
            <a:endParaRPr lang="ru-RU" dirty="0" smtClean="0"/>
          </a:p>
          <a:p>
            <a:pPr algn="just"/>
            <a:endParaRPr lang="ru-RU" dirty="0" smtClean="0"/>
          </a:p>
          <a:p>
            <a:pPr marL="342900" indent="-342900" algn="just"/>
            <a:endParaRPr lang="ru-RU" dirty="0" smtClean="0"/>
          </a:p>
          <a:p>
            <a:pPr marL="342900" indent="-342900" algn="just"/>
            <a:endParaRPr lang="ru-RU" b="1" dirty="0" smtClean="0"/>
          </a:p>
          <a:p>
            <a:pPr marL="342900" indent="-342900">
              <a:buFontTx/>
              <a:buAutoNum type="arabicPeriod"/>
            </a:pPr>
            <a:endParaRPr lang="ru-RU" b="1" dirty="0"/>
          </a:p>
          <a:p>
            <a:pPr marL="342900" indent="-342900">
              <a:buAutoNum type="arabicPeriod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652318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9512" y="21429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ГИС ЖКХ: </a:t>
            </a:r>
            <a:r>
              <a:rPr lang="ru-RU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техническая поддержка ГИС ЖКХ</a:t>
            </a:r>
            <a:endParaRPr lang="ru-RU" b="1" dirty="0">
              <a:solidFill>
                <a:srgbClr val="00B0F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1178" y="717536"/>
            <a:ext cx="882164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475" indent="-342900"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sz="2400" dirty="0" smtClean="0"/>
              <a:t>Как обращаться?</a:t>
            </a:r>
          </a:p>
          <a:p>
            <a:pPr marL="968375" indent="-342900"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sz="2400" dirty="0" smtClean="0"/>
              <a:t>      Телефонный звонок</a:t>
            </a:r>
          </a:p>
          <a:p>
            <a:pPr marL="968375" indent="-342900"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sz="2400" dirty="0" smtClean="0"/>
              <a:t>      Обращение в форму обратной связи</a:t>
            </a:r>
          </a:p>
          <a:p>
            <a:pPr marL="625475" indent="-342900"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sz="2400" dirty="0" smtClean="0"/>
              <a:t>Зачем обращаться?</a:t>
            </a:r>
          </a:p>
          <a:p>
            <a:pPr marL="625475" indent="-342900"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sz="2400" dirty="0" smtClean="0"/>
              <a:t>Что описать?  (Один вопрос в обращении)</a:t>
            </a:r>
          </a:p>
          <a:p>
            <a:pPr marL="625475" indent="-342900"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sz="2400" dirty="0" smtClean="0"/>
              <a:t>Регламент ответов</a:t>
            </a:r>
          </a:p>
          <a:p>
            <a:pPr marL="625475" indent="-342900"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ru-RU" sz="2400" dirty="0" smtClean="0"/>
          </a:p>
          <a:p>
            <a:pPr marL="457200" indent="-457200"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ru-RU" sz="2400" dirty="0" smtClean="0"/>
          </a:p>
          <a:p>
            <a:pPr algn="just">
              <a:buClr>
                <a:srgbClr val="00B0F0"/>
              </a:buClr>
            </a:pPr>
            <a:r>
              <a:rPr lang="ru-RU" sz="2400" b="1" dirty="0" smtClean="0"/>
              <a:t>   </a:t>
            </a:r>
            <a:endParaRPr lang="ru-RU" sz="2400" b="1" dirty="0" smtClean="0"/>
          </a:p>
          <a:p>
            <a:pPr algn="just"/>
            <a:endParaRPr lang="ru-RU" sz="2400" dirty="0" smtClean="0"/>
          </a:p>
          <a:p>
            <a:pPr marL="342900" indent="-342900" algn="just"/>
            <a:endParaRPr lang="ru-RU" dirty="0" smtClean="0"/>
          </a:p>
          <a:p>
            <a:pPr algn="just"/>
            <a:endParaRPr lang="ru-RU" dirty="0" smtClean="0"/>
          </a:p>
          <a:p>
            <a:pPr marL="342900" indent="-342900" algn="just"/>
            <a:endParaRPr lang="ru-RU" dirty="0" smtClean="0"/>
          </a:p>
          <a:p>
            <a:pPr marL="342900" indent="-342900" algn="just"/>
            <a:endParaRPr lang="ru-RU" b="1" dirty="0" smtClean="0"/>
          </a:p>
          <a:p>
            <a:pPr marL="342900" indent="-342900">
              <a:buFontTx/>
              <a:buAutoNum type="arabicPeriod"/>
            </a:pPr>
            <a:endParaRPr lang="ru-RU" b="1" dirty="0"/>
          </a:p>
          <a:p>
            <a:pPr marL="342900" indent="-342900">
              <a:buAutoNum type="arabicPeriod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648962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14282" y="214290"/>
            <a:ext cx="8715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Контакты</a:t>
            </a:r>
            <a:endParaRPr lang="ru-RU" sz="2000" b="1" dirty="0">
              <a:solidFill>
                <a:srgbClr val="00B0F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Rectangle 1032"/>
          <p:cNvSpPr>
            <a:spLocks noChangeArrowheads="1"/>
          </p:cNvSpPr>
          <p:nvPr/>
        </p:nvSpPr>
        <p:spPr bwMode="auto">
          <a:xfrm>
            <a:off x="357158" y="4071942"/>
            <a:ext cx="5572164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 smtClean="0">
                <a:latin typeface="Arial" charset="0"/>
                <a:cs typeface="Arial" charset="0"/>
              </a:rPr>
              <a:t>Официальный сайт компании «Инфокрафт»: </a:t>
            </a:r>
            <a:r>
              <a:rPr lang="ru-RU" sz="1400" dirty="0" err="1" smtClean="0">
                <a:solidFill>
                  <a:srgbClr val="000099"/>
                </a:solidFill>
                <a:latin typeface="Arial" charset="0"/>
                <a:cs typeface="Arial" charset="0"/>
                <a:hlinkClick r:id="rId2"/>
              </a:rPr>
              <a:t>www.infocraft.ru</a:t>
            </a:r>
            <a:endParaRPr lang="ru-RU" sz="14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ru-RU" sz="1400" dirty="0" smtClean="0">
                <a:latin typeface="Arial" charset="0"/>
                <a:cs typeface="Arial" charset="0"/>
              </a:rPr>
              <a:t>Обсуждение проблематики ЖКХ: </a:t>
            </a:r>
            <a:r>
              <a:rPr lang="en-US" sz="1400" dirty="0" smtClean="0">
                <a:latin typeface="Arial" charset="0"/>
                <a:cs typeface="Arial" charset="0"/>
                <a:hlinkClick r:id="rId3"/>
              </a:rPr>
              <a:t>www.kvartplata.pro</a:t>
            </a:r>
            <a:endParaRPr lang="ru-RU" sz="1400" dirty="0" smtClean="0"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ru-RU" sz="1400" dirty="0" smtClean="0">
                <a:latin typeface="Arial" charset="0"/>
                <a:cs typeface="Arial" charset="0"/>
              </a:rPr>
              <a:t>Сайт </a:t>
            </a:r>
            <a:r>
              <a:rPr lang="ru-RU" sz="1400" dirty="0">
                <a:latin typeface="Arial" charset="0"/>
                <a:cs typeface="Arial" charset="0"/>
              </a:rPr>
              <a:t>по решениям для ЖКХ: </a:t>
            </a:r>
            <a:r>
              <a:rPr lang="ru-RU" sz="1400" dirty="0" err="1" smtClean="0">
                <a:latin typeface="Arial" charset="0"/>
                <a:cs typeface="Arial" charset="0"/>
                <a:hlinkClick r:id="rId4"/>
              </a:rPr>
              <a:t>www.gkhsoft.ru</a:t>
            </a:r>
            <a:endParaRPr lang="ru-RU" sz="1400" dirty="0" smtClean="0"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ru-RU" sz="1400" dirty="0" err="1" smtClean="0">
                <a:latin typeface="Arial" charset="0"/>
                <a:cs typeface="Arial" charset="0"/>
              </a:rPr>
              <a:t>Онлайн</a:t>
            </a:r>
            <a:r>
              <a:rPr lang="ru-RU" sz="1400" dirty="0" smtClean="0">
                <a:latin typeface="Arial" charset="0"/>
                <a:cs typeface="Arial" charset="0"/>
              </a:rPr>
              <a:t> сервис: </a:t>
            </a:r>
            <a:r>
              <a:rPr lang="en-US" sz="1400" dirty="0" smtClean="0">
                <a:latin typeface="Arial" charset="0"/>
                <a:cs typeface="Arial" charset="0"/>
                <a:hlinkClick r:id="rId5"/>
              </a:rPr>
              <a:t>www.gkh365.ru</a:t>
            </a:r>
            <a:endParaRPr lang="en-US" sz="1400" dirty="0" smtClean="0"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ru-RU" sz="1400" dirty="0" smtClean="0">
                <a:latin typeface="Arial" charset="0"/>
                <a:cs typeface="Arial" charset="0"/>
              </a:rPr>
              <a:t>Бесплатная программа: </a:t>
            </a:r>
            <a:r>
              <a:rPr lang="en-US" sz="1400" dirty="0" smtClean="0">
                <a:latin typeface="Arial" charset="0"/>
                <a:cs typeface="Arial" charset="0"/>
                <a:hlinkClick r:id="rId6"/>
              </a:rPr>
              <a:t>www.</a:t>
            </a:r>
            <a:r>
              <a:rPr lang="ru-RU" sz="1400" dirty="0" err="1" smtClean="0">
                <a:latin typeface="Arial" charset="0"/>
                <a:cs typeface="Arial" charset="0"/>
                <a:hlinkClick r:id="rId6"/>
              </a:rPr>
              <a:t>квартплата.рф</a:t>
            </a:r>
            <a:endParaRPr lang="ru-RU" sz="1400" dirty="0" smtClean="0">
              <a:latin typeface="Arial" charset="0"/>
              <a:cs typeface="Arial" charset="0"/>
            </a:endParaRPr>
          </a:p>
        </p:txBody>
      </p:sp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357158" y="928670"/>
            <a:ext cx="3451225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" charset="0"/>
                <a:cs typeface="Arial" charset="0"/>
              </a:rPr>
              <a:t>Отдел продаж</a:t>
            </a:r>
            <a:endParaRPr lang="ru-RU" sz="1400" dirty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1400" dirty="0">
                <a:latin typeface="Arial" charset="0"/>
                <a:cs typeface="Arial" charset="0"/>
              </a:rPr>
              <a:t>(</a:t>
            </a:r>
            <a:r>
              <a:rPr lang="ru-RU" sz="1400" dirty="0">
                <a:latin typeface="Arial" charset="0"/>
                <a:cs typeface="Arial" charset="0"/>
              </a:rPr>
              <a:t>499) 703-20-71</a:t>
            </a:r>
            <a:r>
              <a:rPr lang="en-US" sz="1400" dirty="0">
                <a:latin typeface="Arial" charset="0"/>
                <a:cs typeface="Arial" charset="0"/>
              </a:rPr>
              <a:t> - </a:t>
            </a:r>
            <a:r>
              <a:rPr lang="ru-RU" sz="1400" dirty="0">
                <a:latin typeface="Arial" charset="0"/>
                <a:cs typeface="Arial" charset="0"/>
              </a:rPr>
              <a:t>Москва </a:t>
            </a:r>
            <a:endParaRPr lang="en-US" sz="1400" dirty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1400" dirty="0">
                <a:latin typeface="Arial" charset="0"/>
                <a:cs typeface="Arial" charset="0"/>
              </a:rPr>
              <a:t>(</a:t>
            </a:r>
            <a:r>
              <a:rPr lang="ru-RU" sz="1400" dirty="0">
                <a:latin typeface="Arial" charset="0"/>
                <a:cs typeface="Arial" charset="0"/>
              </a:rPr>
              <a:t>812) 309-53-11</a:t>
            </a:r>
            <a:r>
              <a:rPr lang="en-US" sz="1400" dirty="0">
                <a:latin typeface="Arial" charset="0"/>
                <a:cs typeface="Arial" charset="0"/>
              </a:rPr>
              <a:t> - </a:t>
            </a:r>
            <a:r>
              <a:rPr lang="ru-RU" sz="1400" dirty="0">
                <a:latin typeface="Arial" charset="0"/>
                <a:cs typeface="Arial" charset="0"/>
              </a:rPr>
              <a:t>Санкт-Петербург</a:t>
            </a:r>
            <a:endParaRPr lang="en-US" sz="1400" dirty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1400" dirty="0">
                <a:latin typeface="Arial" charset="0"/>
                <a:cs typeface="Arial" charset="0"/>
              </a:rPr>
              <a:t>(8142) </a:t>
            </a:r>
            <a:r>
              <a:rPr lang="ru-RU" sz="1400" dirty="0" smtClean="0">
                <a:latin typeface="Arial" charset="0"/>
                <a:cs typeface="Arial" charset="0"/>
              </a:rPr>
              <a:t>59-29-52 </a:t>
            </a:r>
            <a:r>
              <a:rPr lang="ru-RU" sz="1400" dirty="0">
                <a:latin typeface="Arial" charset="0"/>
                <a:cs typeface="Arial" charset="0"/>
              </a:rPr>
              <a:t>- Петрозаводск</a:t>
            </a:r>
            <a:endParaRPr lang="en-US" sz="1400" dirty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1400" dirty="0">
                <a:latin typeface="Arial" charset="0"/>
                <a:cs typeface="Arial" charset="0"/>
              </a:rPr>
              <a:t>8-800-200-1-365</a:t>
            </a:r>
            <a:r>
              <a:rPr lang="en-US" sz="1400" dirty="0">
                <a:latin typeface="Arial" charset="0"/>
                <a:cs typeface="Arial" charset="0"/>
              </a:rPr>
              <a:t> - </a:t>
            </a:r>
            <a:r>
              <a:rPr lang="ru-RU" sz="1400" dirty="0">
                <a:latin typeface="Arial" charset="0"/>
                <a:cs typeface="Arial" charset="0"/>
              </a:rPr>
              <a:t>другие города России</a:t>
            </a:r>
            <a:endParaRPr lang="en-US" sz="1400" dirty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ru-RU" sz="1400" dirty="0" smtClean="0">
              <a:latin typeface="Arial" charset="0"/>
              <a:cs typeface="Arial" charset="0"/>
            </a:endParaRPr>
          </a:p>
        </p:txBody>
      </p:sp>
      <p:sp>
        <p:nvSpPr>
          <p:cNvPr id="7" name="Прямоугольник 8"/>
          <p:cNvSpPr>
            <a:spLocks noChangeArrowheads="1"/>
          </p:cNvSpPr>
          <p:nvPr/>
        </p:nvSpPr>
        <p:spPr bwMode="auto">
          <a:xfrm>
            <a:off x="4788024" y="836712"/>
            <a:ext cx="3709987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b="1" dirty="0">
                <a:latin typeface="Arial" charset="0"/>
                <a:cs typeface="Arial" charset="0"/>
              </a:rPr>
              <a:t>Служба технической поддержки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latin typeface="Arial" charset="0"/>
                <a:cs typeface="Arial" charset="0"/>
              </a:rPr>
              <a:t>(</a:t>
            </a:r>
            <a:r>
              <a:rPr lang="ru-RU" sz="1400" dirty="0">
                <a:latin typeface="Arial" charset="0"/>
                <a:cs typeface="Arial" charset="0"/>
              </a:rPr>
              <a:t>499) 703-20-02 </a:t>
            </a:r>
            <a:r>
              <a:rPr lang="en-US" sz="1400" dirty="0">
                <a:latin typeface="Arial" charset="0"/>
                <a:cs typeface="Arial" charset="0"/>
              </a:rPr>
              <a:t>- </a:t>
            </a:r>
            <a:r>
              <a:rPr lang="ru-RU" sz="1400" dirty="0">
                <a:latin typeface="Arial" charset="0"/>
                <a:cs typeface="Arial" charset="0"/>
              </a:rPr>
              <a:t>Москва </a:t>
            </a:r>
            <a:endParaRPr lang="en-US" sz="1400" dirty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1400" dirty="0">
                <a:latin typeface="Arial" charset="0"/>
                <a:cs typeface="Arial" charset="0"/>
              </a:rPr>
              <a:t>(</a:t>
            </a:r>
            <a:r>
              <a:rPr lang="ru-RU" sz="1400" dirty="0">
                <a:latin typeface="Arial" charset="0"/>
                <a:cs typeface="Arial" charset="0"/>
              </a:rPr>
              <a:t>812) 309-51-30</a:t>
            </a:r>
            <a:r>
              <a:rPr lang="en-US" sz="1400" dirty="0">
                <a:latin typeface="Arial" charset="0"/>
                <a:cs typeface="Arial" charset="0"/>
              </a:rPr>
              <a:t> - </a:t>
            </a:r>
            <a:r>
              <a:rPr lang="ru-RU" sz="1400" dirty="0">
                <a:latin typeface="Arial" charset="0"/>
                <a:cs typeface="Arial" charset="0"/>
              </a:rPr>
              <a:t>Санкт-Петербург</a:t>
            </a:r>
            <a:endParaRPr lang="en-US" sz="1400" dirty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Arial" charset="0"/>
                <a:cs typeface="Arial" charset="0"/>
              </a:rPr>
              <a:t>8-800-200-5-365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>
                <a:latin typeface="Arial" charset="0"/>
                <a:cs typeface="Arial" charset="0"/>
              </a:rPr>
              <a:t>- </a:t>
            </a:r>
            <a:r>
              <a:rPr lang="ru-RU" sz="1400" dirty="0">
                <a:latin typeface="Arial" charset="0"/>
                <a:cs typeface="Arial" charset="0"/>
              </a:rPr>
              <a:t>другие города России</a:t>
            </a:r>
            <a:endParaRPr lang="en-US" sz="1400" dirty="0"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1400" dirty="0" err="1">
                <a:latin typeface="Arial" charset="0"/>
                <a:cs typeface="Arial" charset="0"/>
              </a:rPr>
              <a:t>E-mail</a:t>
            </a:r>
            <a:r>
              <a:rPr lang="ru-RU" sz="1400" dirty="0">
                <a:latin typeface="Arial" charset="0"/>
                <a:cs typeface="Arial" charset="0"/>
              </a:rPr>
              <a:t>: </a:t>
            </a:r>
            <a:r>
              <a:rPr lang="en-US" sz="1400" dirty="0" err="1">
                <a:solidFill>
                  <a:srgbClr val="000099"/>
                </a:solidFill>
                <a:latin typeface="Arial" charset="0"/>
                <a:cs typeface="Arial" charset="0"/>
              </a:rPr>
              <a:t>hline</a:t>
            </a:r>
            <a:r>
              <a:rPr lang="ru-RU" sz="1400" dirty="0">
                <a:solidFill>
                  <a:srgbClr val="000099"/>
                </a:solidFill>
                <a:latin typeface="Arial" charset="0"/>
                <a:cs typeface="Arial" charset="0"/>
              </a:rPr>
              <a:t>@</a:t>
            </a:r>
            <a:r>
              <a:rPr lang="ru-RU" sz="1400" dirty="0" err="1">
                <a:solidFill>
                  <a:srgbClr val="000099"/>
                </a:solidFill>
                <a:latin typeface="Arial" charset="0"/>
                <a:cs typeface="Arial" charset="0"/>
              </a:rPr>
              <a:t>infocraft.ru</a:t>
            </a:r>
            <a:r>
              <a:rPr lang="ru-RU" sz="1400" dirty="0"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8" name="Рисунок 7" descr="Логотип Инфокрафт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43702" y="3714752"/>
            <a:ext cx="1895475" cy="16287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4274" y="214290"/>
            <a:ext cx="8715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ГИС ЖКХ: План </a:t>
            </a:r>
            <a:r>
              <a:rPr lang="ru-RU" sz="2000" b="1" dirty="0" err="1" smtClean="0">
                <a:solidFill>
                  <a:srgbClr val="00B0F0"/>
                </a:solidFill>
                <a:latin typeface="Arial" charset="0"/>
                <a:cs typeface="Arial" charset="0"/>
              </a:rPr>
              <a:t>вебинара</a:t>
            </a:r>
            <a:r>
              <a:rPr lang="ru-RU" sz="2000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  </a:t>
            </a:r>
            <a:endParaRPr lang="ru-RU" sz="2000" b="1" dirty="0">
              <a:solidFill>
                <a:srgbClr val="00B0F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10" y="1000108"/>
            <a:ext cx="81055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Договоры управления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Уставы ТСЖ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Работа со справочниками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Размещение информации по объектам учета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Раскрытие информации по лицевым счетам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>
                <a:latin typeface="Arial" pitchFamily="34" charset="0"/>
                <a:cs typeface="Arial" pitchFamily="34" charset="0"/>
              </a:rPr>
              <a:t>Настройка соответствия объектов размещенных в ЛК на портале ГИС ЖКХ с программными продуктами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Инфокрафт</a:t>
            </a:r>
            <a:r>
              <a:rPr lang="ru-RU" dirty="0">
                <a:latin typeface="Arial" pitchFamily="34" charset="0"/>
                <a:cs typeface="Arial" pitchFamily="34" charset="0"/>
              </a:rPr>
              <a:t>: Формула ЖКХ/Формула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ЖКХ+Бухгалтерия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Раскрытие информации в части приборов учета: основные правила размещения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Работа с платежными документами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Общение с технической поддержкой ГИС ЖКХ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Вопросы можно задавать по ходу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вебинара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в разделе «Вопросы»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Запись будет отправлена всем участникам  на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e-mail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указанный при регистрации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Вопросы, которые не будут разобраны, без ответа не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останутся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09360" y="214290"/>
            <a:ext cx="8715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ГИС ЖКХ: </a:t>
            </a:r>
            <a:r>
              <a:rPr lang="ru-RU" sz="2000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ГИС ЖКХ</a:t>
            </a:r>
            <a:endParaRPr lang="ru-RU" sz="2000" b="1" dirty="0">
              <a:solidFill>
                <a:srgbClr val="00B0F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282" y="1000108"/>
            <a:ext cx="878687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Официальный сайт портала: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2"/>
              </a:rPr>
              <a:t>https://dom.gosuslugi.ru/#!/main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i="1" dirty="0" smtClean="0"/>
              <a:t>	</a:t>
            </a:r>
          </a:p>
          <a:p>
            <a:pPr algn="just"/>
            <a:r>
              <a:rPr lang="ru-RU" b="1" i="1" dirty="0" smtClean="0"/>
              <a:t>	ГИС ЖКХ </a:t>
            </a:r>
            <a:r>
              <a:rPr lang="ru-RU" dirty="0" smtClean="0"/>
              <a:t>- это </a:t>
            </a:r>
            <a:r>
              <a:rPr lang="ru-RU" dirty="0"/>
              <a:t>единая федеральная централизованная информационная система, функционирующая на основе программных, технических средств и информационных технологий. Они обеспечивают сбор, обработку, хранение, предоставление, размещение и использование информации о жилищном фонде, стоимости и перечне услуг по управлению общим имуществом в многоквартирных домах, работ по содержанию и ремонту общего имущества в многоквартирных домах. Аккумулируется также информация о предоставлении коммунальных услуг и поставке ресурсов, необходимых для предоставления коммунальных услуг, размере платы за жилое помещение и коммунальные услуги, задолженности по указанной плате, объектах коммунальной и инженерной инфраструктур, а также иной информации, связанной с жилищно-коммунальным хозяйством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Текущая версия системы: </a:t>
            </a:r>
            <a:r>
              <a:rPr lang="en-US" dirty="0" smtClean="0"/>
              <a:t>11.1.4#rev1407</a:t>
            </a:r>
            <a:endParaRPr lang="ru-RU" dirty="0" smtClean="0"/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Обновления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 версия шаблонов: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11.1.0.6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Инструкции по работе с порталом: «Регламенты и инструкции» по адресу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https://dom.gosuslugi.ru/#!/regulations?userCtgrCode=1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9512" y="214290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ГИС ЖКХ: нормативно-правовые документы</a:t>
            </a:r>
            <a:endParaRPr lang="ru-RU" sz="2000" b="1" dirty="0">
              <a:solidFill>
                <a:srgbClr val="00B0F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6" y="1071546"/>
            <a:ext cx="83198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b="1" dirty="0" smtClean="0"/>
              <a:t>Жилищный Кодекс от 29.12.2004 N 188-ФЗ (ред. от 28.12.2016)</a:t>
            </a:r>
          </a:p>
          <a:p>
            <a:pPr marL="342900" indent="-342900">
              <a:buFontTx/>
              <a:buAutoNum type="arabicPeriod"/>
            </a:pPr>
            <a:r>
              <a:rPr lang="ru-RU" b="1" dirty="0" smtClean="0"/>
              <a:t>Федеральный </a:t>
            </a:r>
            <a:r>
              <a:rPr lang="ru-RU" b="1" dirty="0"/>
              <a:t>закон от 21 июля 2014 г. N 209-ФЗ </a:t>
            </a:r>
            <a:r>
              <a:rPr lang="ru-RU" b="1" dirty="0" smtClean="0"/>
              <a:t>«О </a:t>
            </a:r>
            <a:r>
              <a:rPr lang="ru-RU" b="1" dirty="0"/>
              <a:t>государственной информационной системе жилищно-коммунального </a:t>
            </a:r>
            <a:r>
              <a:rPr lang="ru-RU" b="1" dirty="0" smtClean="0"/>
              <a:t>хозяйства».  </a:t>
            </a:r>
          </a:p>
          <a:p>
            <a:pPr marL="342900" indent="-342900">
              <a:buFontTx/>
              <a:buAutoNum type="arabicPeriod"/>
            </a:pPr>
            <a:r>
              <a:rPr lang="ru-RU" b="1" dirty="0" smtClean="0"/>
              <a:t>Федеральный закон от 21 июля 2014 г. № 263-ФЗ (ред. от 28.12.2016 ) </a:t>
            </a:r>
            <a:r>
              <a:rPr lang="ru-RU" dirty="0" smtClean="0"/>
              <a:t>«О </a:t>
            </a:r>
            <a:r>
              <a:rPr lang="ru-RU" b="1" dirty="0" smtClean="0"/>
              <a:t>внесении изменений в отдельные законодательные акты РФ » в связи с принятием Федерального закона «О государственной информационной системе жилищно-коммунального хозяйства» (с изм. и доп., вступ. в силу с 01.01.2017)</a:t>
            </a:r>
          </a:p>
          <a:p>
            <a:pPr marL="342900" indent="-342900">
              <a:buFontTx/>
              <a:buAutoNum type="arabicPeriod"/>
            </a:pPr>
            <a:r>
              <a:rPr lang="ru-RU" b="1" dirty="0" smtClean="0"/>
              <a:t>Приказ </a:t>
            </a:r>
            <a:r>
              <a:rPr lang="ru-RU" b="1" dirty="0" err="1"/>
              <a:t>Минкомсвязи</a:t>
            </a:r>
            <a:r>
              <a:rPr lang="ru-RU" b="1" dirty="0"/>
              <a:t> РФ и Минстроя РФ от 29.02.2016 </a:t>
            </a:r>
            <a:r>
              <a:rPr lang="ru-RU" b="1" dirty="0" smtClean="0"/>
              <a:t>№ 74/114/</a:t>
            </a:r>
            <a:r>
              <a:rPr lang="ru-RU" b="1" dirty="0" err="1" smtClean="0"/>
              <a:t>пр</a:t>
            </a:r>
            <a:endParaRPr lang="ru-RU" b="1" dirty="0" smtClean="0"/>
          </a:p>
          <a:p>
            <a:pPr marL="342900" indent="-342900">
              <a:buFontTx/>
              <a:buAutoNum type="arabicPeriod"/>
            </a:pPr>
            <a:r>
              <a:rPr lang="ru-RU" b="1" dirty="0" smtClean="0"/>
              <a:t>Приказ </a:t>
            </a:r>
            <a:r>
              <a:rPr lang="ru-RU" b="1" dirty="0" err="1" smtClean="0"/>
              <a:t>Минкомсвязи</a:t>
            </a:r>
            <a:r>
              <a:rPr lang="ru-RU" b="1" dirty="0" smtClean="0"/>
              <a:t> РФ и Минстроя РФ  от 28.12.2015  № 589/944/</a:t>
            </a:r>
            <a:r>
              <a:rPr lang="ru-RU" b="1" dirty="0" err="1" smtClean="0"/>
              <a:t>пр</a:t>
            </a:r>
            <a:endParaRPr lang="ru-RU" b="1" dirty="0" smtClean="0"/>
          </a:p>
          <a:p>
            <a:pPr marL="342900" indent="-342900">
              <a:buFontTx/>
              <a:buAutoNum type="arabicPeriod"/>
            </a:pPr>
            <a:r>
              <a:rPr lang="ru-RU" b="1" dirty="0"/>
              <a:t>Приказ </a:t>
            </a:r>
            <a:r>
              <a:rPr lang="ru-RU" b="1" dirty="0" err="1"/>
              <a:t>Минкомсвязи</a:t>
            </a:r>
            <a:r>
              <a:rPr lang="ru-RU" b="1" dirty="0"/>
              <a:t> РФ и Минстроя РФ от </a:t>
            </a:r>
            <a:r>
              <a:rPr lang="ru-RU" b="1" dirty="0" smtClean="0"/>
              <a:t>23.03.2015 №88/203/</a:t>
            </a:r>
            <a:r>
              <a:rPr lang="ru-RU" b="1" dirty="0" err="1" smtClean="0"/>
              <a:t>пр</a:t>
            </a:r>
            <a:r>
              <a:rPr lang="ru-RU" b="1" dirty="0" smtClean="0"/>
              <a:t> </a:t>
            </a:r>
            <a:endParaRPr lang="ru-RU" b="1" dirty="0"/>
          </a:p>
          <a:p>
            <a:pPr marL="342900" indent="-342900">
              <a:buFontTx/>
              <a:buAutoNum type="arabicPeriod"/>
            </a:pPr>
            <a:r>
              <a:rPr lang="ru-RU" b="1" dirty="0"/>
              <a:t>Приказ </a:t>
            </a:r>
            <a:r>
              <a:rPr lang="ru-RU" b="1" dirty="0" err="1"/>
              <a:t>Минкомсвязи</a:t>
            </a:r>
            <a:r>
              <a:rPr lang="ru-RU" b="1" dirty="0"/>
              <a:t> РФ и Минстроя РФ от 29.09.2015 </a:t>
            </a:r>
            <a:r>
              <a:rPr lang="ru-RU" b="1" dirty="0" smtClean="0"/>
              <a:t>№ </a:t>
            </a:r>
            <a:r>
              <a:rPr lang="ru-RU" b="1" dirty="0"/>
              <a:t>368/691/</a:t>
            </a:r>
            <a:r>
              <a:rPr lang="ru-RU" b="1" dirty="0" err="1"/>
              <a:t>пр</a:t>
            </a:r>
            <a:r>
              <a:rPr lang="ru-RU" b="1" dirty="0"/>
              <a:t> </a:t>
            </a:r>
            <a:endParaRPr lang="ru-RU" b="1" dirty="0" smtClean="0"/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/>
              <a:t>Приказ </a:t>
            </a:r>
            <a:r>
              <a:rPr lang="ru-RU" b="1" dirty="0" err="1"/>
              <a:t>Минкомсвязи</a:t>
            </a:r>
            <a:r>
              <a:rPr lang="ru-RU" b="1" dirty="0"/>
              <a:t> РФ и Минстроя РФ  </a:t>
            </a:r>
            <a:r>
              <a:rPr lang="ru-RU" b="1" dirty="0" smtClean="0"/>
              <a:t>от 17.02.2016  </a:t>
            </a:r>
            <a:r>
              <a:rPr lang="ru-RU" b="1" dirty="0"/>
              <a:t> №</a:t>
            </a:r>
            <a:r>
              <a:rPr lang="ru-RU" b="1" dirty="0" smtClean="0"/>
              <a:t>53/82/</a:t>
            </a:r>
            <a:r>
              <a:rPr lang="ru-RU" b="1" dirty="0" err="1" smtClean="0"/>
              <a:t>пр</a:t>
            </a:r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Более подробно с приказами можно ознакомиться по ссылке: </a:t>
            </a:r>
            <a:r>
              <a:rPr lang="en-US" b="1" dirty="0"/>
              <a:t>http://minsvyaz.ru/ru/documents/</a:t>
            </a:r>
            <a:endParaRPr lang="ru-RU" dirty="0"/>
          </a:p>
          <a:p>
            <a:endParaRPr lang="ru-RU" dirty="0"/>
          </a:p>
          <a:p>
            <a:pPr marL="342900" indent="-342900">
              <a:buFontTx/>
              <a:buAutoNum type="arabicPeriod"/>
            </a:pPr>
            <a:endParaRPr lang="ru-RU" b="1" dirty="0" smtClean="0"/>
          </a:p>
          <a:p>
            <a:pPr marL="342900" indent="-342900">
              <a:buFontTx/>
              <a:buAutoNum type="arabicPeriod"/>
            </a:pPr>
            <a:endParaRPr lang="ru-RU" b="1" dirty="0"/>
          </a:p>
          <a:p>
            <a:pPr marL="342900" indent="-342900">
              <a:buAutoNum type="arabicPeriod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57280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9512" y="214290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ГИС ЖКХ: </a:t>
            </a:r>
            <a:r>
              <a:rPr lang="ru-RU" sz="2000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Поставщики информации</a:t>
            </a:r>
            <a:endParaRPr lang="ru-RU" sz="2000" b="1" dirty="0">
              <a:solidFill>
                <a:srgbClr val="00B0F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6" y="1071546"/>
            <a:ext cx="83198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Поставщики информации </a:t>
            </a:r>
            <a:r>
              <a:rPr lang="ru-RU" dirty="0"/>
              <a:t>- органы государственной власти, органы местного самоуправления, юридические лица, индивидуальные предприниматели, иные лица, которые обязаны в соответствии с настоящим Федеральным законом, другими федеральными законами и иными нормативными правовыми актами Российской Федерации размещать информацию в системе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just"/>
            <a:r>
              <a:rPr lang="ru-RU" dirty="0" smtClean="0"/>
              <a:t>	При </a:t>
            </a:r>
            <a:r>
              <a:rPr lang="ru-RU" dirty="0"/>
              <a:t>размещении информации в системе поставщики информации должны использовать сведения, содержащиеся в системе и поступившие из федеральных государственных информационных систем, путем выбора соответствующих позиций. В случае, если информация </a:t>
            </a:r>
            <a:r>
              <a:rPr lang="ru-RU" u="sng" dirty="0"/>
              <a:t>не </a:t>
            </a:r>
            <a:r>
              <a:rPr lang="ru-RU" u="sng" dirty="0" smtClean="0"/>
              <a:t>размещена </a:t>
            </a:r>
            <a:r>
              <a:rPr lang="ru-RU" dirty="0" smtClean="0"/>
              <a:t>в </a:t>
            </a:r>
            <a:r>
              <a:rPr lang="ru-RU" dirty="0"/>
              <a:t>системе из федеральных государственных информационных систем, поставщики информации </a:t>
            </a:r>
            <a:r>
              <a:rPr lang="ru-RU" u="sng" dirty="0"/>
              <a:t>должны размещать</a:t>
            </a:r>
            <a:r>
              <a:rPr lang="ru-RU" dirty="0"/>
              <a:t> в системе информацию, предусмотренную Составом информации для данных поставщиков информации, в объеме, не размещенном в системе из данных федеральных государственных информационных систем; </a:t>
            </a:r>
            <a:endParaRPr lang="ru-RU" dirty="0"/>
          </a:p>
          <a:p>
            <a:pPr marL="342900" indent="-342900">
              <a:buFontTx/>
              <a:buAutoNum type="arabicPeriod"/>
            </a:pPr>
            <a:endParaRPr lang="ru-RU" b="1" dirty="0" smtClean="0"/>
          </a:p>
          <a:p>
            <a:pPr marL="342900" indent="-342900">
              <a:buFontTx/>
              <a:buAutoNum type="arabicPeriod"/>
            </a:pPr>
            <a:endParaRPr lang="ru-RU" b="1" dirty="0"/>
          </a:p>
          <a:p>
            <a:pPr marL="342900" indent="-342900">
              <a:buAutoNum type="arabicPeriod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23954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9512" y="214290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ГИС ЖКХ: </a:t>
            </a:r>
            <a:r>
              <a:rPr lang="ru-RU" sz="2000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Договор</a:t>
            </a:r>
            <a:endParaRPr lang="ru-RU" sz="2000" b="1" dirty="0">
              <a:solidFill>
                <a:srgbClr val="00B0F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6" y="1071546"/>
            <a:ext cx="831986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/>
              <a:t>Требования к </a:t>
            </a:r>
            <a:r>
              <a:rPr lang="ru-RU" sz="1400" b="1" u="sng" dirty="0"/>
              <a:t>Д</a:t>
            </a:r>
            <a:r>
              <a:rPr lang="ru-RU" sz="1400" b="1" u="sng" dirty="0" smtClean="0"/>
              <a:t>оговору</a:t>
            </a:r>
            <a:r>
              <a:rPr lang="en-US" sz="1400" b="1" u="sng" dirty="0" smtClean="0"/>
              <a:t>/</a:t>
            </a:r>
            <a:r>
              <a:rPr lang="ru-RU" sz="1400" b="1" u="sng" dirty="0" smtClean="0"/>
              <a:t>Уставу:</a:t>
            </a:r>
            <a:endParaRPr lang="ru-RU" sz="1400" b="1" dirty="0" smtClean="0"/>
          </a:p>
          <a:p>
            <a:pPr marL="285750" indent="-285750">
              <a:buFontTx/>
              <a:buChar char="-"/>
            </a:pPr>
            <a:r>
              <a:rPr lang="ru-RU" sz="1400" dirty="0" smtClean="0"/>
              <a:t>Составом </a:t>
            </a:r>
            <a:r>
              <a:rPr lang="ru-RU" sz="1400" dirty="0"/>
              <a:t>информации предусмотрено размещение в системе договоров, обязательному размещению в системе подлежат как договоры, так и документы о внесении изменений, дополнений в соответствующие договоры, а также об их прекращении или </a:t>
            </a:r>
            <a:r>
              <a:rPr lang="ru-RU" sz="1400" dirty="0" smtClean="0"/>
              <a:t>расторжении.</a:t>
            </a:r>
          </a:p>
          <a:p>
            <a:r>
              <a:rPr lang="ru-RU" sz="1400" dirty="0" smtClean="0"/>
              <a:t>-      Формат размещаемых документов определяется Приказом № 88/203 </a:t>
            </a:r>
            <a:r>
              <a:rPr lang="ru-RU" sz="1400" dirty="0" err="1" smtClean="0"/>
              <a:t>пр</a:t>
            </a:r>
            <a:r>
              <a:rPr lang="ru-RU" sz="1400" dirty="0" smtClean="0"/>
              <a:t>:</a:t>
            </a:r>
          </a:p>
          <a:p>
            <a:r>
              <a:rPr lang="ru-RU" sz="1400" i="1" dirty="0" smtClean="0"/>
              <a:t>       *иные </a:t>
            </a:r>
            <a:r>
              <a:rPr lang="ru-RU" sz="1400" i="1" dirty="0"/>
              <a:t>текстовые документы – в виде текстовых файлов в формате PDF, .</a:t>
            </a:r>
            <a:r>
              <a:rPr lang="ru-RU" sz="1400" i="1" dirty="0" err="1"/>
              <a:t>doc</a:t>
            </a:r>
            <a:r>
              <a:rPr lang="ru-RU" sz="1400" i="1" dirty="0"/>
              <a:t>,</a:t>
            </a:r>
          </a:p>
          <a:p>
            <a:r>
              <a:rPr lang="ru-RU" sz="1400" i="1" dirty="0" smtClean="0"/>
              <a:t>        .</a:t>
            </a:r>
            <a:r>
              <a:rPr lang="ru-RU" sz="1400" i="1" dirty="0" err="1"/>
              <a:t>docx</a:t>
            </a:r>
            <a:r>
              <a:rPr lang="ru-RU" sz="1400" i="1" dirty="0"/>
              <a:t> или RTF, документы в виде таблиц также могут размещаться в формате .</a:t>
            </a:r>
            <a:r>
              <a:rPr lang="ru-RU" sz="1400" i="1" dirty="0" err="1"/>
              <a:t>xls</a:t>
            </a:r>
            <a:r>
              <a:rPr lang="ru-RU" sz="1400" i="1" dirty="0"/>
              <a:t>,</a:t>
            </a:r>
          </a:p>
          <a:p>
            <a:r>
              <a:rPr lang="ru-RU" sz="1400" i="1" dirty="0" smtClean="0"/>
              <a:t>        </a:t>
            </a:r>
            <a:r>
              <a:rPr lang="en-US" sz="1400" i="1" dirty="0" smtClean="0"/>
              <a:t>.</a:t>
            </a:r>
            <a:r>
              <a:rPr lang="en-US" sz="1400" i="1" dirty="0" err="1"/>
              <a:t>xlsx</a:t>
            </a:r>
            <a:r>
              <a:rPr lang="en-US" sz="1400" i="1" dirty="0" smtClean="0"/>
              <a:t>;</a:t>
            </a:r>
            <a:endParaRPr lang="ru-RU" sz="1400" b="1" dirty="0"/>
          </a:p>
          <a:p>
            <a:r>
              <a:rPr lang="ru-RU" sz="1400" b="1" u="sng" dirty="0" smtClean="0"/>
              <a:t>На что обратить внимание при добавлении Договора: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Стороны договора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В случае доли муниципалитета более 50 %, второй стороной договора является ОМС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Если договор подписан застройщиком (Основание – «Решение органа управления застройщика»)</a:t>
            </a:r>
            <a:r>
              <a:rPr lang="ru-RU" sz="1400" dirty="0" smtClean="0"/>
              <a:t> </a:t>
            </a:r>
          </a:p>
          <a:p>
            <a:r>
              <a:rPr lang="ru-RU" sz="1400" dirty="0" smtClean="0"/>
              <a:t>-      Дата договора – фактическая, если договора заключались отдельно с каждым собственником МКД, то указать дату заключения </a:t>
            </a:r>
            <a:r>
              <a:rPr lang="ru-RU" sz="1400" u="sng" dirty="0" smtClean="0"/>
              <a:t>первого</a:t>
            </a:r>
            <a:r>
              <a:rPr lang="ru-RU" sz="1400" dirty="0" smtClean="0"/>
              <a:t> договора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Протокол общего собрания собственников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Реестр собственников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Номер договора ( при загрузке типового шаблона б</a:t>
            </a:r>
            <a:r>
              <a:rPr lang="en-US" sz="1400" dirty="0" smtClean="0"/>
              <a:t>/</a:t>
            </a:r>
            <a:r>
              <a:rPr lang="ru-RU" sz="1400" dirty="0" smtClean="0"/>
              <a:t>н)</a:t>
            </a:r>
          </a:p>
          <a:p>
            <a:pPr marL="285750" indent="-285750">
              <a:buFontTx/>
              <a:buChar char="-"/>
            </a:pPr>
            <a:r>
              <a:rPr lang="ru-RU" sz="1400" u="sng" dirty="0" smtClean="0"/>
              <a:t>Сроки передачи показаний приборов учета</a:t>
            </a:r>
          </a:p>
          <a:p>
            <a:pPr marL="285750" indent="-285750">
              <a:buFontTx/>
              <a:buChar char="-"/>
            </a:pPr>
            <a:r>
              <a:rPr lang="ru-RU" sz="1400" u="sng" dirty="0" smtClean="0"/>
              <a:t>Сроки представления платежных документов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Управляемый объект добавится без ошибок, в случае наличия информации в реестре лицензий</a:t>
            </a:r>
            <a:endParaRPr lang="ru-RU" sz="1400" dirty="0"/>
          </a:p>
          <a:p>
            <a:r>
              <a:rPr lang="ru-RU" sz="1400" dirty="0" smtClean="0"/>
              <a:t>Если организация прекращает управление МКД:</a:t>
            </a:r>
          </a:p>
          <a:p>
            <a:pPr marL="342900" indent="-342900">
              <a:buAutoNum type="arabicPeriod"/>
            </a:pPr>
            <a:r>
              <a:rPr lang="ru-RU" sz="1400" dirty="0" smtClean="0"/>
              <a:t>Закрыть лицевые счета</a:t>
            </a:r>
          </a:p>
          <a:p>
            <a:pPr marL="342900" indent="-342900">
              <a:buAutoNum type="arabicPeriod"/>
            </a:pPr>
            <a:r>
              <a:rPr lang="ru-RU" sz="1400" dirty="0" smtClean="0"/>
              <a:t>Заархивировать приборы учета</a:t>
            </a:r>
          </a:p>
          <a:p>
            <a:pPr marL="342900" indent="-342900">
              <a:buAutoNum type="arabicPeriod"/>
            </a:pPr>
            <a:r>
              <a:rPr lang="ru-RU" sz="1400" dirty="0" smtClean="0"/>
              <a:t>Расторгнуть договор</a:t>
            </a:r>
            <a:endParaRPr lang="ru-RU" sz="1400" dirty="0" smtClean="0"/>
          </a:p>
          <a:p>
            <a:endParaRPr lang="ru-RU" sz="1400" b="1" dirty="0"/>
          </a:p>
          <a:p>
            <a:r>
              <a:rPr lang="ru-RU" sz="1400" dirty="0" smtClean="0"/>
              <a:t>*Заключение одного договора управления с собственниками нескольких </a:t>
            </a:r>
            <a:r>
              <a:rPr lang="ru-RU" sz="1400" dirty="0" err="1" smtClean="0"/>
              <a:t>мкд</a:t>
            </a:r>
            <a:r>
              <a:rPr lang="ru-RU" sz="1400" dirty="0" smtClean="0"/>
              <a:t> не предусмотрено</a:t>
            </a:r>
            <a:endParaRPr lang="ru-RU" sz="1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9512" y="214290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ГИС </a:t>
            </a:r>
            <a:r>
              <a:rPr lang="ru-RU" sz="2000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ЖКХ: Сроки размещения «Договора»</a:t>
            </a:r>
            <a:endParaRPr lang="ru-RU" sz="2000" b="1" dirty="0">
              <a:solidFill>
                <a:srgbClr val="00B0F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6" y="1071546"/>
            <a:ext cx="8496944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Договор</a:t>
            </a:r>
            <a:endParaRPr lang="ru-RU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294906" y="1528286"/>
            <a:ext cx="648072" cy="7358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247964" y="1520854"/>
            <a:ext cx="648072" cy="7358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242589" y="1520854"/>
            <a:ext cx="648072" cy="7358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552878"/>
            <a:ext cx="2231883" cy="24482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ТСЖ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Не позднее 15 дней со дня регистрации ЮЛ (либо внесения изменений)</a:t>
            </a:r>
          </a:p>
          <a:p>
            <a:r>
              <a:rPr lang="ru-RU" dirty="0"/>
              <a:t>	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55876" y="2556430"/>
            <a:ext cx="2232248" cy="24482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Не позднее 7 дней со дня осуществления обязанности по управлению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471649" y="2552878"/>
            <a:ext cx="2189951" cy="244827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РСО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Не позднее 7 дней со дня начала поставки </a:t>
            </a:r>
            <a:r>
              <a:rPr lang="ru-RU" dirty="0" smtClean="0">
                <a:solidFill>
                  <a:schemeClr val="tx1"/>
                </a:solidFill>
              </a:rPr>
              <a:t>ресурсов или </a:t>
            </a:r>
            <a:r>
              <a:rPr lang="ru-RU" dirty="0">
                <a:solidFill>
                  <a:schemeClr val="tx1"/>
                </a:solidFill>
              </a:rPr>
              <a:t>начала предоставления коммунальных услуг в </a:t>
            </a:r>
            <a:r>
              <a:rPr lang="ru-RU" dirty="0" smtClean="0">
                <a:solidFill>
                  <a:schemeClr val="tx1"/>
                </a:solidFill>
              </a:rPr>
              <a:t>МКД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5229200"/>
            <a:ext cx="8496944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67544" y="5301208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Договор – 1 файл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Корректное наименование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 flipH="1">
            <a:off x="3779912" y="5301208"/>
            <a:ext cx="4881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Распознаваемый документ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Сервисы по распознавания документов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3880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9512" y="21429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ГИС ЖКХ: </a:t>
            </a:r>
            <a:r>
              <a:rPr lang="ru-RU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Состав Договора</a:t>
            </a:r>
            <a:endParaRPr lang="ru-RU" b="1" dirty="0">
              <a:solidFill>
                <a:srgbClr val="00B0F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857232"/>
            <a:ext cx="88216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/>
              <a:t>Дополнительные соглашения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/>
              <a:t>Версии</a:t>
            </a:r>
          </a:p>
          <a:p>
            <a:pPr>
              <a:buClr>
                <a:srgbClr val="00B0F0"/>
              </a:buClr>
            </a:pPr>
            <a:r>
              <a:rPr lang="ru-RU" dirty="0"/>
              <a:t>       </a:t>
            </a:r>
            <a:r>
              <a:rPr lang="ru-RU" i="1" dirty="0"/>
              <a:t>Последняя версия – актуальная действующего договора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/>
              <a:t>Отчет о выполнении договора управления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/>
              <a:t>Информация о размере платы за жилое </a:t>
            </a:r>
            <a:r>
              <a:rPr lang="ru-RU" dirty="0" smtClean="0"/>
              <a:t>помещение (п.7 и п. 8 Раздела №10)</a:t>
            </a:r>
          </a:p>
          <a:p>
            <a:pPr>
              <a:buClr>
                <a:srgbClr val="00B0F0"/>
              </a:buClr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dirty="0"/>
              <a:t>! Заполнение справочников системы ГИС </a:t>
            </a:r>
            <a:r>
              <a:rPr lang="ru-RU" dirty="0" smtClean="0"/>
              <a:t>ЖКХ</a:t>
            </a:r>
            <a:endParaRPr lang="ru-RU" dirty="0"/>
          </a:p>
          <a:p>
            <a:pPr>
              <a:buClr>
                <a:srgbClr val="00B0F0"/>
              </a:buClr>
            </a:pPr>
            <a:r>
              <a:rPr lang="ru-RU" i="1" dirty="0"/>
              <a:t>       Протокол общего собрания </a:t>
            </a:r>
            <a:r>
              <a:rPr lang="ru-RU" i="1" dirty="0" smtClean="0"/>
              <a:t>собственников ( п. 7)</a:t>
            </a:r>
            <a:endParaRPr lang="ru-RU" i="1" dirty="0"/>
          </a:p>
          <a:p>
            <a:pPr>
              <a:buClr>
                <a:srgbClr val="00B0F0"/>
              </a:buClr>
            </a:pPr>
            <a:r>
              <a:rPr lang="ru-RU" i="1" dirty="0"/>
              <a:t>       Результат открытого конкурса (УО</a:t>
            </a:r>
            <a:r>
              <a:rPr lang="ru-RU" i="1" dirty="0" smtClean="0"/>
              <a:t>) (п. 8)</a:t>
            </a:r>
            <a:endParaRPr lang="ru-RU" i="1" dirty="0"/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/>
              <a:t>Информация о нормативах потребления коммунальных услуг </a:t>
            </a:r>
          </a:p>
          <a:p>
            <a:pPr>
              <a:buClr>
                <a:srgbClr val="00B0F0"/>
              </a:buClr>
            </a:pPr>
            <a:r>
              <a:rPr lang="ru-RU" dirty="0"/>
              <a:t>       </a:t>
            </a:r>
            <a:r>
              <a:rPr lang="ru-RU" i="1" dirty="0"/>
              <a:t>выборочная информация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/>
              <a:t>Информация о применяемых тарифах</a:t>
            </a:r>
          </a:p>
          <a:p>
            <a:pPr>
              <a:buClr>
                <a:srgbClr val="00B0F0"/>
              </a:buClr>
            </a:pPr>
            <a:r>
              <a:rPr lang="ru-RU" dirty="0"/>
              <a:t>   </a:t>
            </a:r>
            <a:r>
              <a:rPr lang="ru-RU" i="1" dirty="0"/>
              <a:t>    выборочная информация</a:t>
            </a:r>
          </a:p>
          <a:p>
            <a:endParaRPr lang="ru-RU" b="1" dirty="0"/>
          </a:p>
          <a:p>
            <a:pPr marL="342900" indent="-342900">
              <a:buAutoNum type="arabicPeriod"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9512" y="21429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ГИС ЖКХ: </a:t>
            </a:r>
            <a:r>
              <a:rPr lang="ru-RU" b="1" dirty="0" smtClean="0">
                <a:solidFill>
                  <a:srgbClr val="00B0F0"/>
                </a:solidFill>
                <a:latin typeface="Arial" charset="0"/>
                <a:cs typeface="Arial" charset="0"/>
              </a:rPr>
              <a:t>Технические требования для работы с шаблонами</a:t>
            </a:r>
            <a:endParaRPr lang="ru-RU" b="1" dirty="0">
              <a:solidFill>
                <a:srgbClr val="00B0F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857232"/>
            <a:ext cx="88216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На </a:t>
            </a:r>
            <a:r>
              <a:rPr lang="ru-RU" dirty="0"/>
              <a:t> рабочем месте должен быть установлен MS </a:t>
            </a:r>
            <a:r>
              <a:rPr lang="ru-RU" dirty="0" err="1"/>
              <a:t>Office</a:t>
            </a:r>
            <a:r>
              <a:rPr lang="ru-RU" dirty="0"/>
              <a:t> 2007  SP3, 2010, 2013 с полной версией MS </a:t>
            </a:r>
            <a:r>
              <a:rPr lang="ru-RU" dirty="0" err="1"/>
              <a:t>Excel</a:t>
            </a:r>
            <a:r>
              <a:rPr lang="ru-RU" dirty="0" smtClean="0"/>
              <a:t>.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Запрещается снимать </a:t>
            </a:r>
            <a:r>
              <a:rPr lang="ru-RU" dirty="0"/>
              <a:t>защиту с листов и каким-либо образом модифицировать  защищаемые формулы и расчётные поля, в противном случае файл не будет  обработан</a:t>
            </a:r>
            <a:r>
              <a:rPr lang="ru-RU" dirty="0" smtClean="0"/>
              <a:t>.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Файл </a:t>
            </a:r>
            <a:r>
              <a:rPr lang="ru-RU" dirty="0"/>
              <a:t>должен быть сохранен в формате XLSX. </a:t>
            </a:r>
            <a:endParaRPr lang="ru-RU" dirty="0" smtClean="0"/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dirty="0" smtClean="0"/>
              <a:t>Если у Вас облачное решение, то установлен тонкий клиент.</a:t>
            </a:r>
          </a:p>
          <a:p>
            <a:pPr>
              <a:buClr>
                <a:srgbClr val="00B0F0"/>
              </a:buClr>
            </a:pPr>
            <a:endParaRPr lang="ru-RU" dirty="0"/>
          </a:p>
          <a:p>
            <a:pPr>
              <a:buClr>
                <a:srgbClr val="00B0F0"/>
              </a:buClr>
            </a:pPr>
            <a:endParaRPr lang="ru-RU" dirty="0" smtClean="0"/>
          </a:p>
          <a:p>
            <a:pPr>
              <a:buClr>
                <a:srgbClr val="00B0F0"/>
              </a:buClr>
            </a:pPr>
            <a:r>
              <a:rPr lang="ru-RU" i="1" dirty="0" smtClean="0"/>
              <a:t>*Описание шаблонов идет отдельным файлом</a:t>
            </a:r>
          </a:p>
        </p:txBody>
      </p:sp>
    </p:spTree>
    <p:extLst>
      <p:ext uri="{BB962C8B-B14F-4D97-AF65-F5344CB8AC3E}">
        <p14:creationId xmlns:p14="http://schemas.microsoft.com/office/powerpoint/2010/main" val="1683595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6345</TotalTime>
  <Words>1296</Words>
  <Application>Microsoft Office PowerPoint</Application>
  <PresentationFormat>Экран (4:3)</PresentationFormat>
  <Paragraphs>239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 Макаров</dc:creator>
  <cp:lastModifiedBy>Анастасия Давнис</cp:lastModifiedBy>
  <cp:revision>400</cp:revision>
  <dcterms:created xsi:type="dcterms:W3CDTF">2013-03-14T11:18:51Z</dcterms:created>
  <dcterms:modified xsi:type="dcterms:W3CDTF">2017-06-07T19:31:44Z</dcterms:modified>
</cp:coreProperties>
</file>